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rben" panose="020B0604020202020204" charset="0"/>
      <p:regular r:id="rId14"/>
    </p:embeddedFont>
    <p:embeddedFont>
      <p:font typeface="Nobil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5FC0B4-1068-4DDC-9706-148FBF15007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CEF07B-C80A-44BD-B812-ADEAE1157A2A}" v="9" dt="2025-12-29T13:41:56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param Srenitha" userId="d6d44054a8d129f5" providerId="LiveId" clId="{D037EB58-63EE-4E58-837E-32FFB808A194}"/>
    <pc:docChg chg="addSld delSld modSld addSection delSection modSection">
      <pc:chgData name="Toparam Srenitha" userId="d6d44054a8d129f5" providerId="LiveId" clId="{D037EB58-63EE-4E58-837E-32FFB808A194}" dt="2025-12-29T13:50:37.533" v="44" actId="17851"/>
      <pc:docMkLst>
        <pc:docMk/>
      </pc:docMkLst>
      <pc:sldChg chg="addSp modSp mod">
        <pc:chgData name="Toparam Srenitha" userId="d6d44054a8d129f5" providerId="LiveId" clId="{D037EB58-63EE-4E58-837E-32FFB808A194}" dt="2025-12-29T13:40:51.174" v="16" actId="14100"/>
        <pc:sldMkLst>
          <pc:docMk/>
          <pc:sldMk cId="0" sldId="257"/>
        </pc:sldMkLst>
        <pc:spChg chg="add mod">
          <ac:chgData name="Toparam Srenitha" userId="d6d44054a8d129f5" providerId="LiveId" clId="{D037EB58-63EE-4E58-837E-32FFB808A194}" dt="2025-12-29T13:40:51.174" v="16" actId="14100"/>
          <ac:spMkLst>
            <pc:docMk/>
            <pc:sldMk cId="0" sldId="257"/>
            <ac:spMk id="15" creationId="{CE8DAE4E-3DF7-0163-28DA-5D654F246827}"/>
          </ac:spMkLst>
        </pc:spChg>
      </pc:sldChg>
      <pc:sldChg chg="addSp modSp mod">
        <pc:chgData name="Toparam Srenitha" userId="d6d44054a8d129f5" providerId="LiveId" clId="{D037EB58-63EE-4E58-837E-32FFB808A194}" dt="2025-12-29T13:39:19.595" v="5" actId="14100"/>
        <pc:sldMkLst>
          <pc:docMk/>
          <pc:sldMk cId="0" sldId="258"/>
        </pc:sldMkLst>
        <pc:spChg chg="add mod">
          <ac:chgData name="Toparam Srenitha" userId="d6d44054a8d129f5" providerId="LiveId" clId="{D037EB58-63EE-4E58-837E-32FFB808A194}" dt="2025-12-29T13:39:19.595" v="5" actId="14100"/>
          <ac:spMkLst>
            <pc:docMk/>
            <pc:sldMk cId="0" sldId="258"/>
            <ac:spMk id="24" creationId="{EBF3C4E8-23D1-3895-346E-05B44CDBD0C1}"/>
          </ac:spMkLst>
        </pc:spChg>
      </pc:sldChg>
      <pc:sldChg chg="addSp modSp mod">
        <pc:chgData name="Toparam Srenitha" userId="d6d44054a8d129f5" providerId="LiveId" clId="{D037EB58-63EE-4E58-837E-32FFB808A194}" dt="2025-12-29T13:39:50.469" v="9" actId="14100"/>
        <pc:sldMkLst>
          <pc:docMk/>
          <pc:sldMk cId="0" sldId="259"/>
        </pc:sldMkLst>
        <pc:spChg chg="add mod">
          <ac:chgData name="Toparam Srenitha" userId="d6d44054a8d129f5" providerId="LiveId" clId="{D037EB58-63EE-4E58-837E-32FFB808A194}" dt="2025-12-29T13:39:50.469" v="9" actId="14100"/>
          <ac:spMkLst>
            <pc:docMk/>
            <pc:sldMk cId="0" sldId="259"/>
            <ac:spMk id="20" creationId="{0F78C7DC-582A-F16C-BE74-460CEC5F3B0F}"/>
          </ac:spMkLst>
        </pc:spChg>
      </pc:sldChg>
      <pc:sldChg chg="addSp modSp">
        <pc:chgData name="Toparam Srenitha" userId="d6d44054a8d129f5" providerId="LiveId" clId="{D037EB58-63EE-4E58-837E-32FFB808A194}" dt="2025-12-29T13:40:04.723" v="10"/>
        <pc:sldMkLst>
          <pc:docMk/>
          <pc:sldMk cId="0" sldId="260"/>
        </pc:sldMkLst>
        <pc:spChg chg="add mod">
          <ac:chgData name="Toparam Srenitha" userId="d6d44054a8d129f5" providerId="LiveId" clId="{D037EB58-63EE-4E58-837E-32FFB808A194}" dt="2025-12-29T13:40:04.723" v="10"/>
          <ac:spMkLst>
            <pc:docMk/>
            <pc:sldMk cId="0" sldId="260"/>
            <ac:spMk id="33" creationId="{EDAC8784-7274-44C9-81B5-8B841FEEFAB4}"/>
          </ac:spMkLst>
        </pc:spChg>
      </pc:sldChg>
      <pc:sldChg chg="addSp modSp">
        <pc:chgData name="Toparam Srenitha" userId="d6d44054a8d129f5" providerId="LiveId" clId="{D037EB58-63EE-4E58-837E-32FFB808A194}" dt="2025-12-29T13:40:10.942" v="11"/>
        <pc:sldMkLst>
          <pc:docMk/>
          <pc:sldMk cId="0" sldId="261"/>
        </pc:sldMkLst>
        <pc:spChg chg="add mod">
          <ac:chgData name="Toparam Srenitha" userId="d6d44054a8d129f5" providerId="LiveId" clId="{D037EB58-63EE-4E58-837E-32FFB808A194}" dt="2025-12-29T13:40:10.942" v="11"/>
          <ac:spMkLst>
            <pc:docMk/>
            <pc:sldMk cId="0" sldId="261"/>
            <ac:spMk id="24" creationId="{25BC5450-B399-03F8-C5E1-0106294931C0}"/>
          </ac:spMkLst>
        </pc:spChg>
      </pc:sldChg>
      <pc:sldChg chg="addSp modSp">
        <pc:chgData name="Toparam Srenitha" userId="d6d44054a8d129f5" providerId="LiveId" clId="{D037EB58-63EE-4E58-837E-32FFB808A194}" dt="2025-12-29T13:40:16.999" v="12"/>
        <pc:sldMkLst>
          <pc:docMk/>
          <pc:sldMk cId="0" sldId="262"/>
        </pc:sldMkLst>
        <pc:spChg chg="add mod">
          <ac:chgData name="Toparam Srenitha" userId="d6d44054a8d129f5" providerId="LiveId" clId="{D037EB58-63EE-4E58-837E-32FFB808A194}" dt="2025-12-29T13:40:16.999" v="12"/>
          <ac:spMkLst>
            <pc:docMk/>
            <pc:sldMk cId="0" sldId="262"/>
            <ac:spMk id="23" creationId="{57239D63-BCF4-68E4-36F0-70F09C07BBE2}"/>
          </ac:spMkLst>
        </pc:spChg>
      </pc:sldChg>
      <pc:sldChg chg="addSp modSp">
        <pc:chgData name="Toparam Srenitha" userId="d6d44054a8d129f5" providerId="LiveId" clId="{D037EB58-63EE-4E58-837E-32FFB808A194}" dt="2025-12-29T13:40:23.153" v="13"/>
        <pc:sldMkLst>
          <pc:docMk/>
          <pc:sldMk cId="0" sldId="263"/>
        </pc:sldMkLst>
        <pc:spChg chg="add mod">
          <ac:chgData name="Toparam Srenitha" userId="d6d44054a8d129f5" providerId="LiveId" clId="{D037EB58-63EE-4E58-837E-32FFB808A194}" dt="2025-12-29T13:40:23.153" v="13"/>
          <ac:spMkLst>
            <pc:docMk/>
            <pc:sldMk cId="0" sldId="263"/>
            <ac:spMk id="42" creationId="{0D0EA524-4918-FD50-75B9-3E40BCD6E490}"/>
          </ac:spMkLst>
        </pc:spChg>
      </pc:sldChg>
      <pc:sldChg chg="addSp modSp">
        <pc:chgData name="Toparam Srenitha" userId="d6d44054a8d129f5" providerId="LiveId" clId="{D037EB58-63EE-4E58-837E-32FFB808A194}" dt="2025-12-29T13:40:28.899" v="14"/>
        <pc:sldMkLst>
          <pc:docMk/>
          <pc:sldMk cId="0" sldId="264"/>
        </pc:sldMkLst>
        <pc:spChg chg="add mod">
          <ac:chgData name="Toparam Srenitha" userId="d6d44054a8d129f5" providerId="LiveId" clId="{D037EB58-63EE-4E58-837E-32FFB808A194}" dt="2025-12-29T13:40:28.899" v="14"/>
          <ac:spMkLst>
            <pc:docMk/>
            <pc:sldMk cId="0" sldId="264"/>
            <ac:spMk id="12" creationId="{4D45B6E7-EA5C-4704-AE9B-4DB66424911B}"/>
          </ac:spMkLst>
        </pc:spChg>
      </pc:sldChg>
      <pc:sldChg chg="addSp modSp">
        <pc:chgData name="Toparam Srenitha" userId="d6d44054a8d129f5" providerId="LiveId" clId="{D037EB58-63EE-4E58-837E-32FFB808A194}" dt="2025-12-29T13:40:33.369" v="15"/>
        <pc:sldMkLst>
          <pc:docMk/>
          <pc:sldMk cId="0" sldId="265"/>
        </pc:sldMkLst>
        <pc:spChg chg="add mod">
          <ac:chgData name="Toparam Srenitha" userId="d6d44054a8d129f5" providerId="LiveId" clId="{D037EB58-63EE-4E58-837E-32FFB808A194}" dt="2025-12-29T13:40:33.369" v="15"/>
          <ac:spMkLst>
            <pc:docMk/>
            <pc:sldMk cId="0" sldId="265"/>
            <ac:spMk id="34" creationId="{F4355476-9A4A-5C0F-0EC1-129778B8DFA0}"/>
          </ac:spMkLst>
        </pc:spChg>
      </pc:sldChg>
      <pc:sldChg chg="addSp modSp new mod">
        <pc:chgData name="Toparam Srenitha" userId="d6d44054a8d129f5" providerId="LiveId" clId="{D037EB58-63EE-4E58-837E-32FFB808A194}" dt="2025-12-29T13:49:10.245" v="43" actId="1076"/>
        <pc:sldMkLst>
          <pc:docMk/>
          <pc:sldMk cId="1474289022" sldId="266"/>
        </pc:sldMkLst>
        <pc:spChg chg="add mod">
          <ac:chgData name="Toparam Srenitha" userId="d6d44054a8d129f5" providerId="LiveId" clId="{D037EB58-63EE-4E58-837E-32FFB808A194}" dt="2025-12-29T13:41:56.197" v="20"/>
          <ac:spMkLst>
            <pc:docMk/>
            <pc:sldMk cId="1474289022" sldId="266"/>
            <ac:spMk id="2" creationId="{6D9CAFC8-C4B1-3790-A9FF-B97EB94D0A39}"/>
          </ac:spMkLst>
        </pc:spChg>
        <pc:picChg chg="add mod">
          <ac:chgData name="Toparam Srenitha" userId="d6d44054a8d129f5" providerId="LiveId" clId="{D037EB58-63EE-4E58-837E-32FFB808A194}" dt="2025-12-29T13:49:02.620" v="42" actId="1076"/>
          <ac:picMkLst>
            <pc:docMk/>
            <pc:sldMk cId="1474289022" sldId="266"/>
            <ac:picMk id="4" creationId="{1983FAE0-8273-B2BE-8D01-3D36552B93BC}"/>
          </ac:picMkLst>
        </pc:picChg>
        <pc:picChg chg="add mod">
          <ac:chgData name="Toparam Srenitha" userId="d6d44054a8d129f5" providerId="LiveId" clId="{D037EB58-63EE-4E58-837E-32FFB808A194}" dt="2025-12-29T13:49:10.245" v="43" actId="1076"/>
          <ac:picMkLst>
            <pc:docMk/>
            <pc:sldMk cId="1474289022" sldId="266"/>
            <ac:picMk id="6" creationId="{FF2669D1-A73F-4092-D974-D8A566232590}"/>
          </ac:picMkLst>
        </pc:picChg>
      </pc:sldChg>
      <pc:sldChg chg="new del">
        <pc:chgData name="Toparam Srenitha" userId="d6d44054a8d129f5" providerId="LiveId" clId="{D037EB58-63EE-4E58-837E-32FFB808A194}" dt="2025-12-29T13:41:39.529" v="18" actId="2696"/>
        <pc:sldMkLst>
          <pc:docMk/>
          <pc:sldMk cId="2803656948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80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SuperStore Sales &amp; Business Performance Analytics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end-to-end data analytics and engineering solution transforming raw sales data into actionable business intelligence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Technologies: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Python • Pandas • Databricks • PySpark • Apache Airflow • Power 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7134463" cy="491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Testing, Validation &amp; Project Outcomes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85813" y="1501497"/>
            <a:ext cx="295882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Quality Assurance Process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785813" y="1972985"/>
            <a:ext cx="353616" cy="353616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44748" y="2002453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96591" y="2026920"/>
            <a:ext cx="2065615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Calculation Validation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296591" y="2429589"/>
            <a:ext cx="5826919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Verified sales totals, profit calculations, and discount impacts using PySpark aggregations against source data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785813" y="3246834"/>
            <a:ext cx="353616" cy="353616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44748" y="3276302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296591" y="3300770"/>
            <a:ext cx="214002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Cross-Platform Testing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296591" y="3703439"/>
            <a:ext cx="5826919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Compared analytics results between Gold layer outputs and Power BI dashboards ensuring consistency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85813" y="4520684"/>
            <a:ext cx="353616" cy="353616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44748" y="4550152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296591" y="4574619"/>
            <a:ext cx="1964650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Accuracy Audit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296591" y="4977289"/>
            <a:ext cx="5826919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Conducted end-to-end reconciliation from Bronze to Gold, confirming no data loss or corruption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785813" y="5794534"/>
            <a:ext cx="353616" cy="353616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4748" y="5824002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296591" y="5848469"/>
            <a:ext cx="1964650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ETL Performance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296591" y="6251138"/>
            <a:ext cx="5826919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Validated pipeline reliability with multiple runs, testing error handling and recovery mechanisms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7514511" y="1501497"/>
            <a:ext cx="259341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Success Metrics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514511" y="2051566"/>
            <a:ext cx="3070622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95%</a:t>
            </a:r>
            <a:endParaRPr lang="en-US" sz="4050" dirty="0"/>
          </a:p>
        </p:txBody>
      </p:sp>
      <p:sp>
        <p:nvSpPr>
          <p:cNvPr id="22" name="Text 20"/>
          <p:cNvSpPr/>
          <p:nvPr/>
        </p:nvSpPr>
        <p:spPr>
          <a:xfrm>
            <a:off x="8067437" y="2766655"/>
            <a:ext cx="1964650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Time Saved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514511" y="3169325"/>
            <a:ext cx="3070622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Reduction in manual reporting effort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10781586" y="2051566"/>
            <a:ext cx="3070622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100%</a:t>
            </a:r>
            <a:endParaRPr lang="en-US" sz="4050" dirty="0"/>
          </a:p>
        </p:txBody>
      </p:sp>
      <p:sp>
        <p:nvSpPr>
          <p:cNvPr id="25" name="Text 23"/>
          <p:cNvSpPr/>
          <p:nvPr/>
        </p:nvSpPr>
        <p:spPr>
          <a:xfrm>
            <a:off x="11334512" y="2766655"/>
            <a:ext cx="1964650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Automation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10781586" y="3169325"/>
            <a:ext cx="3070622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Fully automated daily pipeline execution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9148048" y="3813691"/>
            <a:ext cx="3070622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24/7</a:t>
            </a:r>
            <a:endParaRPr lang="en-US" sz="4050" dirty="0"/>
          </a:p>
        </p:txBody>
      </p:sp>
      <p:sp>
        <p:nvSpPr>
          <p:cNvPr id="28" name="Text 26"/>
          <p:cNvSpPr/>
          <p:nvPr/>
        </p:nvSpPr>
        <p:spPr>
          <a:xfrm>
            <a:off x="9700974" y="4528780"/>
            <a:ext cx="1964650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Availability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9148048" y="4931450"/>
            <a:ext cx="3070622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dashboard access for stakeholders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7514511" y="5611177"/>
            <a:ext cx="6337697" cy="1824990"/>
          </a:xfrm>
          <a:prstGeom prst="roundRect">
            <a:avLst>
              <a:gd name="adj" fmla="val 3617"/>
            </a:avLst>
          </a:prstGeom>
          <a:solidFill>
            <a:srgbClr val="BBC6F7"/>
          </a:solidFill>
          <a:ln/>
        </p:spPr>
      </p:sp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673" y="5849064"/>
            <a:ext cx="245507" cy="196453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8074343" y="5807631"/>
            <a:ext cx="1964650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Final Outcome</a:t>
            </a:r>
            <a:endParaRPr lang="en-US" sz="1500" dirty="0"/>
          </a:p>
        </p:txBody>
      </p:sp>
      <p:sp>
        <p:nvSpPr>
          <p:cNvPr id="33" name="Text 30"/>
          <p:cNvSpPr/>
          <p:nvPr/>
        </p:nvSpPr>
        <p:spPr>
          <a:xfrm>
            <a:off x="8074343" y="6210300"/>
            <a:ext cx="5620703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Delivered a </a:t>
            </a:r>
            <a:r>
              <a:rPr lang="en-US" sz="12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production-ready, enterprise-grade analytics system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enabling data-driven decision-making across the organization. The automated pipeline ensures consistent, reliable insights while freeing analysts to focus on strategic analysis rather than data preparation.</a:t>
            </a:r>
            <a:endParaRPr lang="en-US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355476-9A4A-5C0F-0EC1-129778B8DFA0}"/>
              </a:ext>
            </a:extLst>
          </p:cNvPr>
          <p:cNvSpPr/>
          <p:nvPr/>
        </p:nvSpPr>
        <p:spPr>
          <a:xfrm>
            <a:off x="12688478" y="7616858"/>
            <a:ext cx="1847654" cy="518474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9CAFC8-C4B1-3790-A9FF-B97EB94D0A39}"/>
              </a:ext>
            </a:extLst>
          </p:cNvPr>
          <p:cNvSpPr/>
          <p:nvPr/>
        </p:nvSpPr>
        <p:spPr>
          <a:xfrm>
            <a:off x="12688478" y="7616858"/>
            <a:ext cx="1847654" cy="518474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3FAE0-8273-B2BE-8D01-3D36552B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53" y="1848907"/>
            <a:ext cx="5342440" cy="187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2669D1-A73F-4092-D974-D8A566232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27" y="3825516"/>
            <a:ext cx="1953852" cy="5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8118"/>
            <a:ext cx="104074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Business Context &amp; 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38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Current Challenges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659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 SuperStore operating across multiple regions with fragmented data systems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7107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Sales data trapped in raw CSV files scattered across departments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61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 reporting processes consuming hours of analyst time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12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Error-prone spreadsheet calculations leading to unreliable insights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8638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real-time visibility into profit margins, discount impacts, and loss patterns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4138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Business Impact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0659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Delayed decision-making hurting competitive advantage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87107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Inability to quickly identify underperforming products or regions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6761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Missed opportunities for optimization and cost savings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4812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Management lacks confidence in data accuracy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923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centralized system for analytics and reporting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8DAE4E-3DF7-0163-28DA-5D654F246827}"/>
              </a:ext>
            </a:extLst>
          </p:cNvPr>
          <p:cNvSpPr/>
          <p:nvPr/>
        </p:nvSpPr>
        <p:spPr>
          <a:xfrm>
            <a:off x="12688478" y="7616858"/>
            <a:ext cx="1875934" cy="518474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137" y="701635"/>
            <a:ext cx="3504248" cy="43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Objectives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6241137" y="1349692"/>
            <a:ext cx="7634526" cy="1607582"/>
          </a:xfrm>
          <a:prstGeom prst="roundRect">
            <a:avLst>
              <a:gd name="adj" fmla="val 366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88894" y="1497449"/>
            <a:ext cx="420410" cy="420410"/>
          </a:xfrm>
          <a:prstGeom prst="roundRect">
            <a:avLst>
              <a:gd name="adj" fmla="val 21748021"/>
            </a:avLst>
          </a:prstGeom>
          <a:solidFill>
            <a:srgbClr val="4967E9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4503" y="1612940"/>
            <a:ext cx="189190" cy="1891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8894" y="2057995"/>
            <a:ext cx="2184083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Automate Data Processing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388894" y="2361128"/>
            <a:ext cx="7339012" cy="44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Eliminate manual data handling and create scheduled, reliable ETL pipelines that process sales data automatically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6241137" y="3097411"/>
            <a:ext cx="7634526" cy="1383387"/>
          </a:xfrm>
          <a:prstGeom prst="roundRect">
            <a:avLst>
              <a:gd name="adj" fmla="val 425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88894" y="3245168"/>
            <a:ext cx="420410" cy="420410"/>
          </a:xfrm>
          <a:prstGeom prst="roundRect">
            <a:avLst>
              <a:gd name="adj" fmla="val 21748021"/>
            </a:avLst>
          </a:prstGeom>
          <a:solidFill>
            <a:srgbClr val="4967E9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4503" y="3360658"/>
            <a:ext cx="189190" cy="18919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88894" y="3805714"/>
            <a:ext cx="224718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Track Performance Metrics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388894" y="4108847"/>
            <a:ext cx="7339012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sales trends, profit margins, and discount patterns across categories, regions, and time periods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6241137" y="4620935"/>
            <a:ext cx="7634526" cy="1383387"/>
          </a:xfrm>
          <a:prstGeom prst="roundRect">
            <a:avLst>
              <a:gd name="adj" fmla="val 425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88894" y="4768691"/>
            <a:ext cx="420410" cy="420410"/>
          </a:xfrm>
          <a:prstGeom prst="roundRect">
            <a:avLst>
              <a:gd name="adj" fmla="val 21748021"/>
            </a:avLst>
          </a:prstGeom>
          <a:solidFill>
            <a:srgbClr val="4967E9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503" y="4884182"/>
            <a:ext cx="189190" cy="18919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88894" y="5329238"/>
            <a:ext cx="183594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Identify Opportunities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388894" y="5632371"/>
            <a:ext cx="7339012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Discover high-performing products to scale and loss-making items to optimize or discontinue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6241137" y="6144458"/>
            <a:ext cx="7634526" cy="1383387"/>
          </a:xfrm>
          <a:prstGeom prst="roundRect">
            <a:avLst>
              <a:gd name="adj" fmla="val 425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388894" y="6292215"/>
            <a:ext cx="420410" cy="420410"/>
          </a:xfrm>
          <a:prstGeom prst="roundRect">
            <a:avLst>
              <a:gd name="adj" fmla="val 21748021"/>
            </a:avLst>
          </a:prstGeom>
          <a:solidFill>
            <a:srgbClr val="4967E9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4503" y="6407706"/>
            <a:ext cx="189190" cy="18919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88894" y="6852761"/>
            <a:ext cx="250578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Enable Data-Driven Decisions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388894" y="7155894"/>
            <a:ext cx="7339012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clear, interactive dashboards empowering business leaders with actionable insights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F3C4E8-23D1-3895-346E-05B44CDBD0C1}"/>
              </a:ext>
            </a:extLst>
          </p:cNvPr>
          <p:cNvSpPr/>
          <p:nvPr/>
        </p:nvSpPr>
        <p:spPr>
          <a:xfrm>
            <a:off x="12688478" y="7616858"/>
            <a:ext cx="1866508" cy="537328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3535"/>
            <a:ext cx="658987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Overall Architecture &amp; Data Flow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3531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Built on the </a:t>
            </a: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Medallion Architecture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pattern, ensuring data quality improves at each stage while maintaining scalability and traceability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8821"/>
            <a:ext cx="850583" cy="10207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4393" y="216884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Raw CSV Files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814393" y="2536627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SuperStore sales data in original format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19544"/>
            <a:ext cx="850583" cy="10207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4393" y="318956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Bronze Layer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814393" y="3557349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Ingestion with validation and logging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40267"/>
            <a:ext cx="850583" cy="10207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4393" y="42102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Silver Layer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814393" y="4578072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Cleaned and standardized data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60990"/>
            <a:ext cx="850583" cy="10207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4393" y="523101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Gold Layer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814393" y="5598795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Analytics-ready aggregations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81713"/>
            <a:ext cx="850583" cy="102072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4393" y="625173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Power BI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814393" y="6619518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dashboards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793790" y="729376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architecture enables </a:t>
            </a: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processing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quality controls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and </a:t>
            </a: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 analytics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capable of handling growing data volumes</a:t>
            </a:r>
            <a:endParaRPr lang="en-US" sz="1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78C7DC-582A-F16C-BE74-460CEC5F3B0F}"/>
              </a:ext>
            </a:extLst>
          </p:cNvPr>
          <p:cNvSpPr/>
          <p:nvPr/>
        </p:nvSpPr>
        <p:spPr>
          <a:xfrm>
            <a:off x="12688478" y="7616858"/>
            <a:ext cx="1847654" cy="518474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7951"/>
            <a:ext cx="77196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1: Data Ingestion — Bronze Layer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7782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Bronze layer serves as our landing zone, preserving raw data while establishing the foundation for downstream processing.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7217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93790" y="2457688"/>
            <a:ext cx="4226600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59413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Load CSV Files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2986445"/>
            <a:ext cx="422660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Imported SuperStore sales data using Python and Pandas libraries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201841" y="217217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5201841" y="2457688"/>
            <a:ext cx="4226600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0" name="Text 8"/>
          <p:cNvSpPr/>
          <p:nvPr/>
        </p:nvSpPr>
        <p:spPr>
          <a:xfrm>
            <a:off x="5201841" y="259413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Schema Validation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01841" y="2986445"/>
            <a:ext cx="422660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Verified column types, date formats, and numeric field integrity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9609892" y="217217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9609892" y="2457688"/>
            <a:ext cx="4226719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4" name="Text 12"/>
          <p:cNvSpPr/>
          <p:nvPr/>
        </p:nvSpPr>
        <p:spPr>
          <a:xfrm>
            <a:off x="9609892" y="259413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Quality Checks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609892" y="2986445"/>
            <a:ext cx="422671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Implemented data profiling to identify anomalies early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93790" y="3884533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793790" y="4170045"/>
            <a:ext cx="6430685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430649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Error Handling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4698802"/>
            <a:ext cx="64306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Added comprehensive logging and exception management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405926" y="3884533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05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7405926" y="4170045"/>
            <a:ext cx="6430685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2" name="Text 20"/>
          <p:cNvSpPr/>
          <p:nvPr/>
        </p:nvSpPr>
        <p:spPr>
          <a:xfrm>
            <a:off x="7405926" y="430649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Raw Preservation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05926" y="4698802"/>
            <a:ext cx="64306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Stored unmodified data for auditability and reprocessing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793790" y="5329238"/>
            <a:ext cx="6430685" cy="2152412"/>
          </a:xfrm>
          <a:prstGeom prst="roundRect">
            <a:avLst>
              <a:gd name="adj" fmla="val 3541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998101" y="553354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Technologies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998101" y="5982533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&amp; Pandas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provided the flexibility to handle various CSV formats and perform initial validation efficiently.</a:t>
            </a: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7405926" y="5329238"/>
            <a:ext cx="6430685" cy="2152412"/>
          </a:xfrm>
          <a:prstGeom prst="roundRect">
            <a:avLst>
              <a:gd name="adj" fmla="val 3541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610237" y="553354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Benefits Achieved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610237" y="5925860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Complete data lineage from source to destination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7610237" y="6279594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Early detection of data quality issues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7610237" y="6633329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Audit trail for compliance and troubleshooting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7610237" y="6987064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Foundation for reproducible analytics</a:t>
            </a:r>
            <a:endParaRPr lang="en-US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AC8784-7274-44C9-81B5-8B841FEEFAB4}"/>
              </a:ext>
            </a:extLst>
          </p:cNvPr>
          <p:cNvSpPr/>
          <p:nvPr/>
        </p:nvSpPr>
        <p:spPr>
          <a:xfrm>
            <a:off x="12688478" y="7616858"/>
            <a:ext cx="1847654" cy="518474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531"/>
            <a:ext cx="1279719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2: Data Cleaning &amp; Transformation — Silver Layer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05573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Silver layer transforms raw data into a clean, standardized format ready for analytics, ensuring consistency and reliability.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611993"/>
            <a:ext cx="4211479" cy="2201942"/>
          </a:xfrm>
          <a:prstGeom prst="roundRect">
            <a:avLst>
              <a:gd name="adj" fmla="val 4983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611993"/>
            <a:ext cx="91440" cy="2201942"/>
          </a:xfrm>
          <a:prstGeom prst="roundRect">
            <a:avLst>
              <a:gd name="adj" fmla="val 93767"/>
            </a:avLst>
          </a:prstGeom>
          <a:solidFill>
            <a:srgbClr val="4967E9"/>
          </a:solidFill>
          <a:ln/>
        </p:spPr>
      </p:sp>
      <p:sp>
        <p:nvSpPr>
          <p:cNvPr id="6" name="Text 4"/>
          <p:cNvSpPr/>
          <p:nvPr/>
        </p:nvSpPr>
        <p:spPr>
          <a:xfrm>
            <a:off x="1657945" y="283892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Deduplication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89303" y="3280172"/>
            <a:ext cx="368903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Removed duplicate records based on order ID and line item combinations, preventing inflated metrics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09342" y="2611993"/>
            <a:ext cx="4211598" cy="2201942"/>
          </a:xfrm>
          <a:prstGeom prst="roundRect">
            <a:avLst>
              <a:gd name="adj" fmla="val 4983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611993"/>
            <a:ext cx="91440" cy="2201942"/>
          </a:xfrm>
          <a:prstGeom prst="roundRect">
            <a:avLst>
              <a:gd name="adj" fmla="val 93767"/>
            </a:avLst>
          </a:prstGeom>
          <a:solidFill>
            <a:srgbClr val="4967E9"/>
          </a:solidFill>
          <a:ln/>
        </p:spPr>
      </p:sp>
      <p:sp>
        <p:nvSpPr>
          <p:cNvPr id="10" name="Text 8"/>
          <p:cNvSpPr/>
          <p:nvPr/>
        </p:nvSpPr>
        <p:spPr>
          <a:xfrm>
            <a:off x="5850850" y="2838926"/>
            <a:ext cx="299704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Missing Value Treatment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504855" y="3280172"/>
            <a:ext cx="368915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Handled nulls strategically: imputed where appropriate, flagged critical missing data, and documented decisions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25013" y="2611993"/>
            <a:ext cx="4211598" cy="2201942"/>
          </a:xfrm>
          <a:prstGeom prst="roundRect">
            <a:avLst>
              <a:gd name="adj" fmla="val 4983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2153" y="2611993"/>
            <a:ext cx="91440" cy="2201942"/>
          </a:xfrm>
          <a:prstGeom prst="roundRect">
            <a:avLst>
              <a:gd name="adj" fmla="val 93767"/>
            </a:avLst>
          </a:prstGeom>
          <a:solidFill>
            <a:srgbClr val="4967E9"/>
          </a:solidFill>
          <a:ln/>
        </p:spPr>
      </p:sp>
      <p:sp>
        <p:nvSpPr>
          <p:cNvPr id="14" name="Text 12"/>
          <p:cNvSpPr/>
          <p:nvPr/>
        </p:nvSpPr>
        <p:spPr>
          <a:xfrm>
            <a:off x="10489168" y="283892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Standardization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920526" y="3280172"/>
            <a:ext cx="368915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Unified region names, category labels, and date formats across all records for consistent analysis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01566" y="5018008"/>
            <a:ext cx="4211598" cy="2201942"/>
          </a:xfrm>
          <a:prstGeom prst="roundRect">
            <a:avLst>
              <a:gd name="adj" fmla="val 4983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2978706" y="5018008"/>
            <a:ext cx="91440" cy="2201942"/>
          </a:xfrm>
          <a:prstGeom prst="roundRect">
            <a:avLst>
              <a:gd name="adj" fmla="val 93767"/>
            </a:avLst>
          </a:prstGeom>
          <a:solidFill>
            <a:srgbClr val="4967E9"/>
          </a:solidFill>
          <a:ln/>
        </p:spPr>
      </p:sp>
      <p:sp>
        <p:nvSpPr>
          <p:cNvPr id="18" name="Text 16"/>
          <p:cNvSpPr/>
          <p:nvPr/>
        </p:nvSpPr>
        <p:spPr>
          <a:xfrm>
            <a:off x="3865721" y="524494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Derived Metrics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3297079" y="5686187"/>
            <a:ext cx="368915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calculated fields including Profit Margin percentage, Discount Impact, and Performance Categories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417237" y="5018008"/>
            <a:ext cx="4211479" cy="2201942"/>
          </a:xfrm>
          <a:prstGeom prst="roundRect">
            <a:avLst>
              <a:gd name="adj" fmla="val 4983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394377" y="5018008"/>
            <a:ext cx="91440" cy="2201942"/>
          </a:xfrm>
          <a:prstGeom prst="roundRect">
            <a:avLst>
              <a:gd name="adj" fmla="val 93767"/>
            </a:avLst>
          </a:prstGeom>
          <a:solidFill>
            <a:srgbClr val="4967E9"/>
          </a:solidFill>
          <a:ln/>
        </p:spPr>
      </p:sp>
      <p:sp>
        <p:nvSpPr>
          <p:cNvPr id="22" name="Text 20"/>
          <p:cNvSpPr/>
          <p:nvPr/>
        </p:nvSpPr>
        <p:spPr>
          <a:xfrm>
            <a:off x="8281392" y="524494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Optimized Storage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7712750" y="5686187"/>
            <a:ext cx="3689033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Converted to Parquet format for efficient storage and faster query performance in downstream analytics</a:t>
            </a:r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BC5450-B399-03F8-C5E1-0106294931C0}"/>
              </a:ext>
            </a:extLst>
          </p:cNvPr>
          <p:cNvSpPr/>
          <p:nvPr/>
        </p:nvSpPr>
        <p:spPr>
          <a:xfrm>
            <a:off x="12688478" y="7616858"/>
            <a:ext cx="1847654" cy="518474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4865"/>
            <a:ext cx="854535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3: Sales &amp; Profitability Analytics — Gold Layer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54135"/>
            <a:ext cx="352472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Advanced Analytics with PySpark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2077879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Leveraged Databricks and PySpark for scalable, distributed computing on large datasets, enabling complex analytics that would be impractical with traditional tools.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15220"/>
            <a:ext cx="4121944" cy="41219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2604" y="1654135"/>
            <a:ext cx="256996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Analytics Performed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02604" y="2174617"/>
            <a:ext cx="73700" cy="73700"/>
          </a:xfrm>
          <a:prstGeom prst="roundRect">
            <a:avLst>
              <a:gd name="adj" fmla="val 620353"/>
            </a:avLst>
          </a:prstGeom>
          <a:solidFill>
            <a:srgbClr val="4967E9"/>
          </a:solidFill>
          <a:ln/>
        </p:spPr>
      </p:sp>
      <p:sp>
        <p:nvSpPr>
          <p:cNvPr id="8" name="Text 5"/>
          <p:cNvSpPr/>
          <p:nvPr/>
        </p:nvSpPr>
        <p:spPr>
          <a:xfrm>
            <a:off x="7723703" y="209633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Temporal Analysis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723703" y="2474119"/>
            <a:ext cx="61205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Sales and profit trends by month, quarter, and year identifying seasonal patterns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7502604" y="3082945"/>
            <a:ext cx="73700" cy="73700"/>
          </a:xfrm>
          <a:prstGeom prst="roundRect">
            <a:avLst>
              <a:gd name="adj" fmla="val 620353"/>
            </a:avLst>
          </a:prstGeom>
          <a:solidFill>
            <a:srgbClr val="4967E9"/>
          </a:solidFill>
          <a:ln/>
        </p:spPr>
      </p:sp>
      <p:sp>
        <p:nvSpPr>
          <p:cNvPr id="11" name="Text 8"/>
          <p:cNvSpPr/>
          <p:nvPr/>
        </p:nvSpPr>
        <p:spPr>
          <a:xfrm>
            <a:off x="7723703" y="3004661"/>
            <a:ext cx="193607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Category Performance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723703" y="3382447"/>
            <a:ext cx="61205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Deep-dive into category and sub-category profitability and volume metrics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7502604" y="399127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4967E9"/>
          </a:solidFill>
          <a:ln/>
        </p:spPr>
      </p:sp>
      <p:sp>
        <p:nvSpPr>
          <p:cNvPr id="14" name="Text 11"/>
          <p:cNvSpPr/>
          <p:nvPr/>
        </p:nvSpPr>
        <p:spPr>
          <a:xfrm>
            <a:off x="7723703" y="391298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Loss Identification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723703" y="4290774"/>
            <a:ext cx="61205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Flagged products with negative margins or excessive discounting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7502604" y="489960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4967E9"/>
          </a:solidFill>
          <a:ln/>
        </p:spPr>
      </p:sp>
      <p:sp>
        <p:nvSpPr>
          <p:cNvPr id="17" name="Text 14"/>
          <p:cNvSpPr/>
          <p:nvPr/>
        </p:nvSpPr>
        <p:spPr>
          <a:xfrm>
            <a:off x="7723703" y="4821317"/>
            <a:ext cx="187452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Regional Comparison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723703" y="5199102"/>
            <a:ext cx="61205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Analyzed sales distribution and profitability across geographic regions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7502604" y="580792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4967E9"/>
          </a:solidFill>
          <a:ln/>
        </p:spPr>
      </p:sp>
      <p:sp>
        <p:nvSpPr>
          <p:cNvPr id="20" name="Text 17"/>
          <p:cNvSpPr/>
          <p:nvPr/>
        </p:nvSpPr>
        <p:spPr>
          <a:xfrm>
            <a:off x="7723703" y="5729645"/>
            <a:ext cx="209323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Segmentation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7723703" y="6107430"/>
            <a:ext cx="61205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Grouped customers by purchase behavior and lifetime value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793790" y="716887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Results stored as aggregated tables optimized for visualization and business intelligence tools</a:t>
            </a:r>
            <a:endParaRPr lang="en-US" sz="11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239D63-BCF4-68E4-36F0-70F09C07BBE2}"/>
              </a:ext>
            </a:extLst>
          </p:cNvPr>
          <p:cNvSpPr/>
          <p:nvPr/>
        </p:nvSpPr>
        <p:spPr>
          <a:xfrm>
            <a:off x="12688478" y="7616858"/>
            <a:ext cx="1847654" cy="518474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614005"/>
            <a:ext cx="7976711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4: Workflow Automation — Apache Airflow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781526" y="1357908"/>
            <a:ext cx="1306734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Implemented production-grade orchestration ensuring reliable, scheduled execution of the entire data pipeline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7307580" y="1753314"/>
            <a:ext cx="15240" cy="4333994"/>
          </a:xfrm>
          <a:prstGeom prst="roundRect">
            <a:avLst>
              <a:gd name="adj" fmla="val 400029"/>
            </a:avLst>
          </a:prstGeom>
          <a:solidFill>
            <a:srgbClr val="B8BFDF"/>
          </a:solidFill>
          <a:ln/>
        </p:spPr>
      </p:sp>
      <p:sp>
        <p:nvSpPr>
          <p:cNvPr id="5" name="Shape 3"/>
          <p:cNvSpPr/>
          <p:nvPr/>
        </p:nvSpPr>
        <p:spPr>
          <a:xfrm>
            <a:off x="6731734" y="1908929"/>
            <a:ext cx="435412" cy="15240"/>
          </a:xfrm>
          <a:prstGeom prst="roundRect">
            <a:avLst>
              <a:gd name="adj" fmla="val 400029"/>
            </a:avLst>
          </a:prstGeom>
          <a:solidFill>
            <a:srgbClr val="B8BFDF"/>
          </a:solidFill>
          <a:ln/>
        </p:spPr>
      </p:sp>
      <p:sp>
        <p:nvSpPr>
          <p:cNvPr id="6" name="Shape 4"/>
          <p:cNvSpPr/>
          <p:nvPr/>
        </p:nvSpPr>
        <p:spPr>
          <a:xfrm>
            <a:off x="7151906" y="1753314"/>
            <a:ext cx="326588" cy="326588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06317" y="1780520"/>
            <a:ext cx="21764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775121" y="1803202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DAG Design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81526" y="2117050"/>
            <a:ext cx="580798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directed acyclic graphs defining task sequences and dependencies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7463254" y="2779752"/>
            <a:ext cx="435412" cy="15240"/>
          </a:xfrm>
          <a:prstGeom prst="roundRect">
            <a:avLst>
              <a:gd name="adj" fmla="val 400029"/>
            </a:avLst>
          </a:prstGeom>
          <a:solidFill>
            <a:srgbClr val="B8BFDF"/>
          </a:solidFill>
          <a:ln/>
        </p:spPr>
      </p:sp>
      <p:sp>
        <p:nvSpPr>
          <p:cNvPr id="11" name="Shape 9"/>
          <p:cNvSpPr/>
          <p:nvPr/>
        </p:nvSpPr>
        <p:spPr>
          <a:xfrm>
            <a:off x="7151906" y="2624137"/>
            <a:ext cx="326588" cy="326588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06317" y="2651343"/>
            <a:ext cx="21764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040886" y="2674025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Bronze Tasks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8040886" y="2987873"/>
            <a:ext cx="580798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Scheduled CSV ingestion and validation jobs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731734" y="3530441"/>
            <a:ext cx="435412" cy="15240"/>
          </a:xfrm>
          <a:prstGeom prst="roundRect">
            <a:avLst>
              <a:gd name="adj" fmla="val 400029"/>
            </a:avLst>
          </a:prstGeom>
          <a:solidFill>
            <a:srgbClr val="B8BFDF"/>
          </a:solidFill>
          <a:ln/>
        </p:spPr>
      </p:sp>
      <p:sp>
        <p:nvSpPr>
          <p:cNvPr id="16" name="Shape 14"/>
          <p:cNvSpPr/>
          <p:nvPr/>
        </p:nvSpPr>
        <p:spPr>
          <a:xfrm>
            <a:off x="7151906" y="3374827"/>
            <a:ext cx="326588" cy="326588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06317" y="3402032"/>
            <a:ext cx="21764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4775121" y="3424714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Silver Tasks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81526" y="3738563"/>
            <a:ext cx="580798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cleaning and transformation workflows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7463254" y="4281130"/>
            <a:ext cx="435412" cy="15240"/>
          </a:xfrm>
          <a:prstGeom prst="roundRect">
            <a:avLst>
              <a:gd name="adj" fmla="val 400029"/>
            </a:avLst>
          </a:prstGeom>
          <a:solidFill>
            <a:srgbClr val="B8BFDF"/>
          </a:solidFill>
          <a:ln/>
        </p:spPr>
      </p:sp>
      <p:sp>
        <p:nvSpPr>
          <p:cNvPr id="21" name="Shape 19"/>
          <p:cNvSpPr/>
          <p:nvPr/>
        </p:nvSpPr>
        <p:spPr>
          <a:xfrm>
            <a:off x="7151906" y="4125516"/>
            <a:ext cx="326588" cy="326588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06317" y="4152721"/>
            <a:ext cx="21764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040886" y="4175403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Gold Tasks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8040886" y="4489252"/>
            <a:ext cx="580798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Triggered analytics aggregation processes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6731734" y="5031819"/>
            <a:ext cx="435412" cy="15240"/>
          </a:xfrm>
          <a:prstGeom prst="roundRect">
            <a:avLst>
              <a:gd name="adj" fmla="val 400029"/>
            </a:avLst>
          </a:prstGeom>
          <a:solidFill>
            <a:srgbClr val="B8BFDF"/>
          </a:solidFill>
          <a:ln/>
        </p:spPr>
      </p:sp>
      <p:sp>
        <p:nvSpPr>
          <p:cNvPr id="26" name="Shape 24"/>
          <p:cNvSpPr/>
          <p:nvPr/>
        </p:nvSpPr>
        <p:spPr>
          <a:xfrm>
            <a:off x="7151906" y="4876205"/>
            <a:ext cx="326588" cy="326588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206317" y="4903410"/>
            <a:ext cx="21764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4775121" y="4926092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Monitoring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781526" y="5239941"/>
            <a:ext cx="580798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alerts and retry logic for failures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781526" y="6395680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Reliability Features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781526" y="6767632"/>
            <a:ext cx="40749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Automatic retry on failure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781526" y="7050524"/>
            <a:ext cx="40749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Task dependency management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781526" y="7333417"/>
            <a:ext cx="40749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Execution history tracking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5218152" y="6395680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Scheduling</a:t>
            </a:r>
            <a:endParaRPr lang="en-US" sz="1400" dirty="0"/>
          </a:p>
        </p:txBody>
      </p:sp>
      <p:sp>
        <p:nvSpPr>
          <p:cNvPr id="35" name="Text 33"/>
          <p:cNvSpPr/>
          <p:nvPr/>
        </p:nvSpPr>
        <p:spPr>
          <a:xfrm>
            <a:off x="5218152" y="6767632"/>
            <a:ext cx="40749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Daily incremental updates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5218152" y="7050524"/>
            <a:ext cx="40749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Weekly full refreshes</a:t>
            </a:r>
            <a:endParaRPr lang="en-US" sz="1100" dirty="0"/>
          </a:p>
        </p:txBody>
      </p:sp>
      <p:sp>
        <p:nvSpPr>
          <p:cNvPr id="37" name="Text 35"/>
          <p:cNvSpPr/>
          <p:nvPr/>
        </p:nvSpPr>
        <p:spPr>
          <a:xfrm>
            <a:off x="5218152" y="7333417"/>
            <a:ext cx="40749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On-demand manual triggers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9654778" y="6395680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Benefits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9654778" y="6767632"/>
            <a:ext cx="420909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Zero manual intervention</a:t>
            </a:r>
            <a:endParaRPr lang="en-US" sz="1100" dirty="0"/>
          </a:p>
        </p:txBody>
      </p:sp>
      <p:sp>
        <p:nvSpPr>
          <p:cNvPr id="40" name="Text 38"/>
          <p:cNvSpPr/>
          <p:nvPr/>
        </p:nvSpPr>
        <p:spPr>
          <a:xfrm>
            <a:off x="9654778" y="7050524"/>
            <a:ext cx="420909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Consistent data freshness</a:t>
            </a:r>
            <a:endParaRPr lang="en-US" sz="1100" dirty="0"/>
          </a:p>
        </p:txBody>
      </p:sp>
      <p:sp>
        <p:nvSpPr>
          <p:cNvPr id="41" name="Text 39"/>
          <p:cNvSpPr/>
          <p:nvPr/>
        </p:nvSpPr>
        <p:spPr>
          <a:xfrm>
            <a:off x="9654778" y="7333417"/>
            <a:ext cx="420909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Reduced operational overhead</a:t>
            </a:r>
            <a:endParaRPr lang="en-US" sz="11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0EA524-4918-FD50-75B9-3E40BCD6E490}"/>
              </a:ext>
            </a:extLst>
          </p:cNvPr>
          <p:cNvSpPr/>
          <p:nvPr/>
        </p:nvSpPr>
        <p:spPr>
          <a:xfrm>
            <a:off x="12688478" y="7616858"/>
            <a:ext cx="1847654" cy="518474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0081"/>
            <a:ext cx="11682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5: Visualization &amp; Reporting — Power BI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24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Connected Power BI directly to Gold layer outputs, creating interactive dashboards that transform data into actionable business intelligence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70258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Sales Performance Dashboard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15007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revenue tracking, trend analysis, and year-over-year comparisons across all business dimensions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970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Profitability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25278" y="4460677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Profit margin tracking by product, category, and region with drill-down capabilities for root cause analysis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3970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Category Intelligence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4460677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Side-by-side category and sub-category performance with competitive benchmarking and growth indicators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88491" y="3970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Executive KPIs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88491" y="4460677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High-level business metrics and health indicators designed for leadership decision-making and strategy sessions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5B6E7-EA5C-4704-AE9B-4DB66424911B}"/>
              </a:ext>
            </a:extLst>
          </p:cNvPr>
          <p:cNvSpPr/>
          <p:nvPr/>
        </p:nvSpPr>
        <p:spPr>
          <a:xfrm>
            <a:off x="12688478" y="7616858"/>
            <a:ext cx="1847654" cy="518474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965</Words>
  <Application>Microsoft Office PowerPoint</Application>
  <PresentationFormat>Custom</PresentationFormat>
  <Paragraphs>164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Corben Light</vt:lpstr>
      <vt:lpstr>Nobile</vt:lpstr>
      <vt:lpstr>Arial</vt:lpstr>
      <vt:lpstr>Corben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Toparam Srenitha</cp:lastModifiedBy>
  <cp:revision>1</cp:revision>
  <dcterms:created xsi:type="dcterms:W3CDTF">2025-12-29T13:35:58Z</dcterms:created>
  <dcterms:modified xsi:type="dcterms:W3CDTF">2025-12-29T13:50:48Z</dcterms:modified>
</cp:coreProperties>
</file>